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5143500" cx="9144000"/>
  <p:notesSz cx="6858000" cy="9144000"/>
  <p:embeddedFontLst>
    <p:embeddedFont>
      <p:font typeface="Roboto"/>
      <p:regular r:id="rId49"/>
      <p:bold r:id="rId50"/>
      <p:italic r:id="rId51"/>
      <p:boldItalic r:id="rId52"/>
    </p:embeddedFont>
    <p:embeddedFont>
      <p:font typeface="Google Sans"/>
      <p:regular r:id="rId53"/>
      <p:bold r:id="rId54"/>
      <p:italic r:id="rId55"/>
      <p:boldItalic r:id="rId56"/>
    </p:embeddedFont>
    <p:embeddedFont>
      <p:font typeface="Helvetica Neue"/>
      <p:regular r:id="rId57"/>
      <p:bold r:id="rId58"/>
      <p:italic r:id="rId59"/>
      <p:boldItalic r:id="rId60"/>
    </p:embeddedFont>
    <p:embeddedFont>
      <p:font typeface="Roboto Mono"/>
      <p:regular r:id="rId61"/>
      <p:bold r:id="rId62"/>
      <p:italic r:id="rId63"/>
      <p:boldItalic r:id="rId64"/>
    </p:embeddedFont>
    <p:embeddedFont>
      <p:font typeface="Open Sans Light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Mono-bold.fntdata"/><Relationship Id="rId61" Type="http://schemas.openxmlformats.org/officeDocument/2006/relationships/font" Target="fonts/RobotoMono-regular.fntdata"/><Relationship Id="rId20" Type="http://schemas.openxmlformats.org/officeDocument/2006/relationships/slide" Target="slides/slide16.xml"/><Relationship Id="rId64" Type="http://schemas.openxmlformats.org/officeDocument/2006/relationships/font" Target="fonts/RobotoMono-boldItalic.fntdata"/><Relationship Id="rId63" Type="http://schemas.openxmlformats.org/officeDocument/2006/relationships/font" Target="fonts/RobotoMono-italic.fntdata"/><Relationship Id="rId22" Type="http://schemas.openxmlformats.org/officeDocument/2006/relationships/slide" Target="slides/slide18.xml"/><Relationship Id="rId66" Type="http://schemas.openxmlformats.org/officeDocument/2006/relationships/font" Target="fonts/OpenSansLight-bold.fntdata"/><Relationship Id="rId21" Type="http://schemas.openxmlformats.org/officeDocument/2006/relationships/slide" Target="slides/slide17.xml"/><Relationship Id="rId65" Type="http://schemas.openxmlformats.org/officeDocument/2006/relationships/font" Target="fonts/OpenSansLight-regular.fntdata"/><Relationship Id="rId24" Type="http://schemas.openxmlformats.org/officeDocument/2006/relationships/slide" Target="slides/slide20.xml"/><Relationship Id="rId68" Type="http://schemas.openxmlformats.org/officeDocument/2006/relationships/font" Target="fonts/OpenSansLight-boldItalic.fntdata"/><Relationship Id="rId23" Type="http://schemas.openxmlformats.org/officeDocument/2006/relationships/slide" Target="slides/slide19.xml"/><Relationship Id="rId67" Type="http://schemas.openxmlformats.org/officeDocument/2006/relationships/font" Target="fonts/OpenSansLight-italic.fntdata"/><Relationship Id="rId60" Type="http://schemas.openxmlformats.org/officeDocument/2006/relationships/font" Target="fonts/HelveticaNeue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GoogleSans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7.xml"/><Relationship Id="rId55" Type="http://schemas.openxmlformats.org/officeDocument/2006/relationships/font" Target="fonts/GoogleSans-italic.fntdata"/><Relationship Id="rId10" Type="http://schemas.openxmlformats.org/officeDocument/2006/relationships/slide" Target="slides/slide6.xml"/><Relationship Id="rId54" Type="http://schemas.openxmlformats.org/officeDocument/2006/relationships/font" Target="fonts/GoogleSans-bold.fntdata"/><Relationship Id="rId13" Type="http://schemas.openxmlformats.org/officeDocument/2006/relationships/slide" Target="slides/slide9.xml"/><Relationship Id="rId57" Type="http://schemas.openxmlformats.org/officeDocument/2006/relationships/font" Target="fonts/HelveticaNeue-regular.fntdata"/><Relationship Id="rId12" Type="http://schemas.openxmlformats.org/officeDocument/2006/relationships/slide" Target="slides/slide8.xml"/><Relationship Id="rId56" Type="http://schemas.openxmlformats.org/officeDocument/2006/relationships/font" Target="fonts/GoogleSans-boldItalic.fntdata"/><Relationship Id="rId15" Type="http://schemas.openxmlformats.org/officeDocument/2006/relationships/slide" Target="slides/slide11.xml"/><Relationship Id="rId59" Type="http://schemas.openxmlformats.org/officeDocument/2006/relationships/font" Target="fonts/HelveticaNeue-italic.fntdata"/><Relationship Id="rId14" Type="http://schemas.openxmlformats.org/officeDocument/2006/relationships/slide" Target="slides/slide10.xml"/><Relationship Id="rId58" Type="http://schemas.openxmlformats.org/officeDocument/2006/relationships/font" Target="fonts/HelveticaNeue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c25d440e4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1c25d440e4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89439de6f9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189439de6f9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89439de6f9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189439de6f9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08be8edc13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208be8edc13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89439de6f9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g189439de6f9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8be8edc1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208be8edc1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08be8edc13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208be8edc13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8be8edc13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208be8edc13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8be8edc13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208be8edc13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08be8edc13_0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208be8edc13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8be8edc13_0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208be8edc13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28da9749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028da9749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08be8edc13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208be8edc13_0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08be8edc13_0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208be8edc13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08be8edc13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208be8edc13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08be8edc13_0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208be8edc13_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08be8edc13_0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208be8edc13_0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08be8edc13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g208be8edc13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4445ef5ba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g1f4445ef5ba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44908185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1f44908185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017a755cbe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017a755cbe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44908185a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1f44908185a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f199fdfce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g1f199fdfce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44908185a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1f44908185a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44908185a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1f44908185a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44908185a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1f44908185a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1ddfe613a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21ddfe613a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03b5a0e17d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g203b5a0e17d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03b5a0e17d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203b5a0e17d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03b5a0e17d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203b5a0e17d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ddfe613a7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21ddfe613a7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fbf32e56b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g21fbf32e56b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1ddfe613a7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g21ddfe613a7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ddefbb49a8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1ddefbb49a8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1ddfe613a7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g21ddfe613a7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2c1b29b7a8_4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22c1b29b7a8_4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2c1b29b7a8_4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g22c1b29b7a8_4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c1b29b7a8_4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g22c1b29b7a8_4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2c1b29b7a8_4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g22c1b29b7a8_4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ddefbb49a8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g1ddefbb49a8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ddefbb49a8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g1ddefbb49a8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017a755cb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017a755cb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75e2117a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20575e2117a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89439de6f9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189439de6f9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" showMasterSp="0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Red Footer 1 1" showMasterSp="0">
  <p:cSld name="Blank Red Footer_1_1"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75" y="524238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14"/>
          <p:cNvSpPr txBox="1"/>
          <p:nvPr/>
        </p:nvSpPr>
        <p:spPr>
          <a:xfrm>
            <a:off x="252225" y="87325"/>
            <a:ext cx="5862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2023 Solution Challenge: Info Session</a:t>
            </a:r>
            <a:endParaRPr sz="11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19812" y="186775"/>
            <a:ext cx="2370692" cy="1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89">
          <p15:clr>
            <a:srgbClr val="FA7B17"/>
          </p15:clr>
        </p15:guide>
        <p15:guide id="2" pos="5571">
          <p15:clr>
            <a:srgbClr val="FA7B17"/>
          </p15:clr>
        </p15:guide>
        <p15:guide id="3" orient="horz" pos="3097">
          <p15:clr>
            <a:srgbClr val="FA7B17"/>
          </p15:clr>
        </p15:guide>
        <p15:guide id="4" orient="horz" pos="2973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een" showMasterSp="0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Blue" showMasterSp="0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/>
        </p:nvSpPr>
        <p:spPr>
          <a:xfrm>
            <a:off x="435148" y="1198295"/>
            <a:ext cx="6788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88900" lvl="0" marL="2413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2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art.dev/null-safety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pi.dart.dev/stable/dart-core/Function-class.html" TargetMode="External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pi.dart.dev/stable/dart-core/Object-class.html" TargetMode="External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46.png"/><Relationship Id="rId6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9.gif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/>
        </p:nvSpPr>
        <p:spPr>
          <a:xfrm>
            <a:off x="1267225" y="1786800"/>
            <a:ext cx="42081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Flutter Frenzy</a:t>
            </a:r>
            <a:endParaRPr b="1"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2-Days Bootcamp</a:t>
            </a:r>
            <a:endParaRPr b="1" sz="2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Brought to you by</a:t>
            </a:r>
            <a:endParaRPr b="1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oogle Sans"/>
              <a:buChar char="-"/>
            </a:pPr>
            <a:r>
              <a:rPr b="1" lang="en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GDSC UM</a:t>
            </a:r>
            <a:endParaRPr b="1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oogle Sans"/>
              <a:buChar char="-"/>
            </a:pPr>
            <a:r>
              <a:rPr b="1" lang="en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GDSC APU</a:t>
            </a:r>
            <a:endParaRPr b="1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2" name="Google Shape;7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725" y="806513"/>
            <a:ext cx="3530476" cy="353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idx="1" type="subTitle"/>
          </p:nvPr>
        </p:nvSpPr>
        <p:spPr>
          <a:xfrm>
            <a:off x="334900" y="1343000"/>
            <a:ext cx="8013600" cy="21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128000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Dart is strongly typed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 sz="14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Unlike Java, Dart doesn’t have the keywords </a:t>
            </a:r>
            <a:r>
              <a:rPr lang="en" sz="1400">
                <a:solidFill>
                  <a:srgbClr val="24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lang="en" sz="14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>
                <a:solidFill>
                  <a:srgbClr val="24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protected</a:t>
            </a:r>
            <a:r>
              <a:rPr lang="en" sz="14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" sz="1400">
                <a:solidFill>
                  <a:srgbClr val="24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private</a:t>
            </a:r>
            <a:r>
              <a:rPr lang="en" sz="14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If an identifier starts with an underscore (</a:t>
            </a:r>
            <a:r>
              <a:rPr lang="en" sz="1400">
                <a:solidFill>
                  <a:srgbClr val="24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lang="en" sz="14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 it’s private to its library.</a:t>
            </a:r>
            <a:endParaRPr sz="1400"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400"/>
              <a:buFont typeface="Arial"/>
              <a:buChar char="-"/>
            </a:pPr>
            <a:r>
              <a:rPr lang="en" sz="14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By default, every variable in Dart should be assigned an </a:t>
            </a:r>
            <a:r>
              <a:rPr lang="en" sz="14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initial</a:t>
            </a:r>
            <a:r>
              <a:rPr lang="en" sz="140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value. But some of types are assigned automatically.</a:t>
            </a:r>
            <a:endParaRPr sz="1400"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6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Variables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Variables</a:t>
            </a: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5" y="577697"/>
            <a:ext cx="8839204" cy="2404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63841"/>
            <a:ext cx="9144003" cy="2486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Variables</a:t>
            </a:r>
            <a:endParaRPr/>
          </a:p>
        </p:txBody>
      </p:sp>
      <p:sp>
        <p:nvSpPr>
          <p:cNvPr id="152" name="Google Shape;152;p28"/>
          <p:cNvSpPr txBox="1"/>
          <p:nvPr/>
        </p:nvSpPr>
        <p:spPr>
          <a:xfrm>
            <a:off x="758275" y="1359200"/>
            <a:ext cx="36054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300"/>
              <a:buChar char="-"/>
            </a:pP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String        	“abc”</a:t>
            </a:r>
            <a:endParaRPr sz="13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300"/>
              <a:buChar char="-"/>
            </a:pP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Int		1, -1, 0</a:t>
            </a:r>
            <a:endParaRPr sz="13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300"/>
              <a:buChar char="-"/>
            </a:pP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Double	1.1</a:t>
            </a:r>
            <a:endParaRPr sz="13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300"/>
              <a:buChar char="-"/>
            </a:pP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Set		&lt;string&gt;{“ab”,”cd”}</a:t>
            </a:r>
            <a:endParaRPr sz="13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300"/>
              <a:buChar char="-"/>
            </a:pP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Map		{“hello”:”world”}</a:t>
            </a:r>
            <a:endParaRPr sz="13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300"/>
              <a:buChar char="-"/>
            </a:pP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List		[1,2,3,4]</a:t>
            </a:r>
            <a:endParaRPr sz="1300">
              <a:solidFill>
                <a:srgbClr val="4A4A4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Variables</a:t>
            </a:r>
            <a:endParaRPr/>
          </a:p>
        </p:txBody>
      </p:sp>
      <p:sp>
        <p:nvSpPr>
          <p:cNvPr id="158" name="Google Shape;158;p29"/>
          <p:cNvSpPr txBox="1"/>
          <p:nvPr/>
        </p:nvSpPr>
        <p:spPr>
          <a:xfrm>
            <a:off x="329850" y="1250025"/>
            <a:ext cx="7396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Uninitialized variables that have a nullable type have an initial value of </a:t>
            </a:r>
            <a:r>
              <a:rPr lang="en" sz="1300">
                <a:solidFill>
                  <a:srgbClr val="247777"/>
                </a:solidFill>
                <a:highlight>
                  <a:srgbClr val="FFFFFF"/>
                </a:highlight>
              </a:rPr>
              <a:t>null</a:t>
            </a: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. Even variables with numeric types are initially null, because numbers—like everything else in Dart—are objects.</a:t>
            </a:r>
            <a:endParaRPr sz="1700"/>
          </a:p>
        </p:txBody>
      </p:sp>
      <p:sp>
        <p:nvSpPr>
          <p:cNvPr id="159" name="Google Shape;159;p29"/>
          <p:cNvSpPr txBox="1"/>
          <p:nvPr/>
        </p:nvSpPr>
        <p:spPr>
          <a:xfrm>
            <a:off x="334900" y="1877950"/>
            <a:ext cx="699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 (If you haven’t opted into </a:t>
            </a:r>
            <a:r>
              <a:rPr lang="en" sz="1300">
                <a:solidFill>
                  <a:srgbClr val="1967D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null safety</a:t>
            </a: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, then every variable has a nullable type.)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Variables</a:t>
            </a:r>
            <a:endParaRPr/>
          </a:p>
        </p:txBody>
      </p:sp>
      <p:sp>
        <p:nvSpPr>
          <p:cNvPr id="165" name="Google Shape;165;p30"/>
          <p:cNvSpPr txBox="1"/>
          <p:nvPr/>
        </p:nvSpPr>
        <p:spPr>
          <a:xfrm>
            <a:off x="329850" y="1250025"/>
            <a:ext cx="848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If you enable null safety, then you must initialize the values of non-nullable variables before you use them:</a:t>
            </a:r>
            <a:endParaRPr sz="1700"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050" y="1250025"/>
            <a:ext cx="8839204" cy="217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Variables</a:t>
            </a:r>
            <a:endParaRPr/>
          </a:p>
        </p:txBody>
      </p:sp>
      <p:sp>
        <p:nvSpPr>
          <p:cNvPr id="172" name="Google Shape;172;p31"/>
          <p:cNvSpPr txBox="1"/>
          <p:nvPr/>
        </p:nvSpPr>
        <p:spPr>
          <a:xfrm>
            <a:off x="329850" y="1250025"/>
            <a:ext cx="8484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4A4A"/>
                </a:solidFill>
                <a:highlight>
                  <a:srgbClr val="FFFFFF"/>
                </a:highlight>
              </a:rPr>
              <a:t>You don’t have to initialize a local variable where it’s declared, but you do need to assign it a value before it’s used. For example, the following code is valid because Dart can detect that </a:t>
            </a:r>
            <a:r>
              <a:rPr lang="en">
                <a:solidFill>
                  <a:srgbClr val="247777"/>
                </a:solidFill>
                <a:highlight>
                  <a:srgbClr val="FFFFFF"/>
                </a:highlight>
              </a:rPr>
              <a:t>lineCount</a:t>
            </a:r>
            <a:r>
              <a:rPr lang="en">
                <a:solidFill>
                  <a:srgbClr val="4A4A4A"/>
                </a:solidFill>
                <a:highlight>
                  <a:srgbClr val="FFFFFF"/>
                </a:highlight>
              </a:rPr>
              <a:t> is non-null by the time it’s passed to </a:t>
            </a:r>
            <a:r>
              <a:rPr lang="en">
                <a:solidFill>
                  <a:srgbClr val="247777"/>
                </a:solidFill>
                <a:highlight>
                  <a:srgbClr val="FFFFFF"/>
                </a:highlight>
              </a:rPr>
              <a:t>print()</a:t>
            </a:r>
            <a:r>
              <a:rPr lang="en">
                <a:solidFill>
                  <a:srgbClr val="4A4A4A"/>
                </a:solidFill>
                <a:highlight>
                  <a:srgbClr val="FFFFFF"/>
                </a:highlight>
              </a:rPr>
              <a:t>:</a:t>
            </a:r>
            <a:endParaRPr sz="1600"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25" y="1854575"/>
            <a:ext cx="5547254" cy="27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Variables</a:t>
            </a:r>
            <a:endParaRPr/>
          </a:p>
        </p:txBody>
      </p:sp>
      <p:sp>
        <p:nvSpPr>
          <p:cNvPr id="179" name="Google Shape;179;p32"/>
          <p:cNvSpPr txBox="1"/>
          <p:nvPr/>
        </p:nvSpPr>
        <p:spPr>
          <a:xfrm>
            <a:off x="329850" y="1250025"/>
            <a:ext cx="84843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A4A4A"/>
                </a:solidFill>
                <a:highlight>
                  <a:srgbClr val="FFFFFF"/>
                </a:highlight>
              </a:rPr>
              <a:t>Dart 2.12 added the </a:t>
            </a:r>
            <a:r>
              <a:rPr lang="en" sz="1200">
                <a:solidFill>
                  <a:srgbClr val="247777"/>
                </a:solidFill>
                <a:highlight>
                  <a:srgbClr val="FFFFFF"/>
                </a:highlight>
              </a:rPr>
              <a:t>late</a:t>
            </a:r>
            <a:r>
              <a:rPr lang="en" sz="1200">
                <a:solidFill>
                  <a:srgbClr val="4A4A4A"/>
                </a:solidFill>
                <a:highlight>
                  <a:srgbClr val="FFFFFF"/>
                </a:highlight>
              </a:rPr>
              <a:t> modifier, which has two use cases:</a:t>
            </a:r>
            <a:endParaRPr sz="12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A4A4A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4A4A4A"/>
                </a:solidFill>
                <a:highlight>
                  <a:srgbClr val="FFFFFF"/>
                </a:highlight>
              </a:rPr>
              <a:t>Declaring a non-nullable variable that’s initialized after its declaration.</a:t>
            </a:r>
            <a:endParaRPr sz="12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4A4A4A"/>
                </a:solidFill>
                <a:highlight>
                  <a:srgbClr val="FFFFFF"/>
                </a:highlight>
              </a:rPr>
              <a:t>Lazily initializing a variable.</a:t>
            </a:r>
            <a:endParaRPr sz="12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4A4A"/>
              </a:solidFill>
              <a:highlight>
                <a:srgbClr val="FFFFFF"/>
              </a:highlight>
            </a:endParaRPr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75" y="1953575"/>
            <a:ext cx="5424604" cy="224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IF statement</a:t>
            </a:r>
            <a:endParaRPr/>
          </a:p>
        </p:txBody>
      </p:sp>
      <p:sp>
        <p:nvSpPr>
          <p:cNvPr id="186" name="Google Shape;186;p33"/>
          <p:cNvSpPr txBox="1"/>
          <p:nvPr/>
        </p:nvSpPr>
        <p:spPr>
          <a:xfrm>
            <a:off x="329850" y="1250025"/>
            <a:ext cx="848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A4A4A"/>
              </a:solidFill>
              <a:highlight>
                <a:srgbClr val="FFFFFF"/>
              </a:highlight>
            </a:endParaRPr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50" y="1156500"/>
            <a:ext cx="6476703" cy="3219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Functions</a:t>
            </a:r>
            <a:endParaRPr/>
          </a:p>
        </p:txBody>
      </p:sp>
      <p:sp>
        <p:nvSpPr>
          <p:cNvPr id="193" name="Google Shape;193;p34"/>
          <p:cNvSpPr txBox="1"/>
          <p:nvPr/>
        </p:nvSpPr>
        <p:spPr>
          <a:xfrm>
            <a:off x="329850" y="1250025"/>
            <a:ext cx="84843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Dart is a true </a:t>
            </a:r>
            <a:r>
              <a:rPr lang="en" sz="1300">
                <a:solidFill>
                  <a:schemeClr val="accent1"/>
                </a:solidFill>
                <a:highlight>
                  <a:srgbClr val="FFFFFF"/>
                </a:highlight>
              </a:rPr>
              <a:t>object-oriented</a:t>
            </a: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 language, so even functions are objects and have a type, </a:t>
            </a:r>
            <a:r>
              <a:rPr lang="en" sz="1300">
                <a:solidFill>
                  <a:srgbClr val="1967D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Function.</a:t>
            </a: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 This means that functions can be assigned to </a:t>
            </a:r>
            <a:r>
              <a:rPr lang="en" sz="1300">
                <a:solidFill>
                  <a:schemeClr val="accent5"/>
                </a:solidFill>
                <a:highlight>
                  <a:srgbClr val="FFFFFF"/>
                </a:highlight>
              </a:rPr>
              <a:t>variables</a:t>
            </a: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 or passed as </a:t>
            </a:r>
            <a:r>
              <a:rPr lang="en" sz="1300">
                <a:solidFill>
                  <a:srgbClr val="247777"/>
                </a:solidFill>
                <a:highlight>
                  <a:srgbClr val="FFFFFF"/>
                </a:highlight>
              </a:rPr>
              <a:t>arguments</a:t>
            </a: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 to other functions.</a:t>
            </a:r>
            <a:endParaRPr sz="13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A4A4A"/>
              </a:solidFill>
              <a:highlight>
                <a:srgbClr val="FFFFFF"/>
              </a:highlight>
            </a:endParaRPr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025" y="1500050"/>
            <a:ext cx="6636452" cy="329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Functions</a:t>
            </a:r>
            <a:endParaRPr/>
          </a:p>
        </p:txBody>
      </p:sp>
      <p:sp>
        <p:nvSpPr>
          <p:cNvPr id="200" name="Google Shape;200;p35"/>
          <p:cNvSpPr txBox="1"/>
          <p:nvPr/>
        </p:nvSpPr>
        <p:spPr>
          <a:xfrm>
            <a:off x="329850" y="1250025"/>
            <a:ext cx="848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Dart functions are also integrated with parameters. Usually parameters are variables that users pass the value when invoking the function.</a:t>
            </a:r>
            <a:endParaRPr sz="1300">
              <a:solidFill>
                <a:srgbClr val="4A4A4A"/>
              </a:solidFill>
              <a:highlight>
                <a:srgbClr val="FFFFFF"/>
              </a:highlight>
            </a:endParaRPr>
          </a:p>
        </p:txBody>
      </p:sp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25" y="1428525"/>
            <a:ext cx="7137198" cy="314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/>
        </p:nvSpPr>
        <p:spPr>
          <a:xfrm>
            <a:off x="1100625" y="1911750"/>
            <a:ext cx="4208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Introduction to Flutter</a:t>
            </a:r>
            <a:endParaRPr b="1" sz="3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8" name="Google Shape;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875" y="1802975"/>
            <a:ext cx="1218175" cy="15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Functions</a:t>
            </a:r>
            <a:endParaRPr/>
          </a:p>
        </p:txBody>
      </p:sp>
      <p:sp>
        <p:nvSpPr>
          <p:cNvPr id="207" name="Google Shape;207;p36"/>
          <p:cNvSpPr txBox="1"/>
          <p:nvPr/>
        </p:nvSpPr>
        <p:spPr>
          <a:xfrm>
            <a:off x="329850" y="1250025"/>
            <a:ext cx="848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Dart functions are also integrated with parameters. Usually parameters are variables that users pass the value when invoking the function.</a:t>
            </a:r>
            <a:endParaRPr sz="1300">
              <a:solidFill>
                <a:srgbClr val="4A4A4A"/>
              </a:solidFill>
              <a:highlight>
                <a:srgbClr val="FFFFFF"/>
              </a:highlight>
            </a:endParaRPr>
          </a:p>
        </p:txBody>
      </p:sp>
      <p:pic>
        <p:nvPicPr>
          <p:cNvPr id="208" name="Google Shape;2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75" y="1522425"/>
            <a:ext cx="6042757" cy="30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List</a:t>
            </a:r>
            <a:endParaRPr/>
          </a:p>
        </p:txBody>
      </p:sp>
      <p:sp>
        <p:nvSpPr>
          <p:cNvPr id="214" name="Google Shape;214;p37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6675" y="1072950"/>
            <a:ext cx="8839204" cy="317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Loop</a:t>
            </a:r>
            <a:endParaRPr/>
          </a:p>
        </p:txBody>
      </p:sp>
      <p:sp>
        <p:nvSpPr>
          <p:cNvPr id="221" name="Google Shape;221;p38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8"/>
          <p:cNvSpPr txBox="1"/>
          <p:nvPr/>
        </p:nvSpPr>
        <p:spPr>
          <a:xfrm>
            <a:off x="443525" y="1207100"/>
            <a:ext cx="656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  <a:t>For loop in Dart is similar to that in Java and also the flow of execution is the same as that in Java.</a:t>
            </a:r>
            <a:endParaRPr/>
          </a:p>
        </p:txBody>
      </p:sp>
      <p:sp>
        <p:nvSpPr>
          <p:cNvPr id="223" name="Google Shape;223;p38"/>
          <p:cNvSpPr txBox="1"/>
          <p:nvPr/>
        </p:nvSpPr>
        <p:spPr>
          <a:xfrm>
            <a:off x="715375" y="2074550"/>
            <a:ext cx="558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73239"/>
                </a:solidFill>
                <a:latin typeface="Courier New"/>
                <a:ea typeface="Courier New"/>
                <a:cs typeface="Courier New"/>
                <a:sym typeface="Courier New"/>
              </a:rPr>
              <a:t> for(initialization; condition; text expression){</a:t>
            </a:r>
            <a:endParaRPr b="1" sz="1200">
              <a:solidFill>
                <a:srgbClr val="27323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73239"/>
                </a:solidFill>
                <a:latin typeface="Courier New"/>
                <a:ea typeface="Courier New"/>
                <a:cs typeface="Courier New"/>
                <a:sym typeface="Courier New"/>
              </a:rPr>
              <a:t>    // Body of the loop</a:t>
            </a:r>
            <a:endParaRPr b="1" sz="1200">
              <a:solidFill>
                <a:srgbClr val="27323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90500" marR="19050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>
                <a:solidFill>
                  <a:srgbClr val="273239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rgbClr val="27323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Loop</a:t>
            </a:r>
            <a:endParaRPr/>
          </a:p>
        </p:txBody>
      </p:sp>
      <p:sp>
        <p:nvSpPr>
          <p:cNvPr id="229" name="Google Shape;229;p39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9"/>
          <p:cNvSpPr txBox="1"/>
          <p:nvPr/>
        </p:nvSpPr>
        <p:spPr>
          <a:xfrm>
            <a:off x="443525" y="1207100"/>
            <a:ext cx="656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  <a:t>For loop in Dart is similar to that in Java and also the flow of execution is the same as that in Java.</a:t>
            </a:r>
            <a:endParaRPr/>
          </a:p>
        </p:txBody>
      </p:sp>
      <p:pic>
        <p:nvPicPr>
          <p:cNvPr id="231" name="Google Shape;2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25" y="1307825"/>
            <a:ext cx="7340518" cy="304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Class</a:t>
            </a:r>
            <a:endParaRPr/>
          </a:p>
        </p:txBody>
      </p:sp>
      <p:sp>
        <p:nvSpPr>
          <p:cNvPr id="237" name="Google Shape;237;p40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0"/>
          <p:cNvSpPr txBox="1"/>
          <p:nvPr/>
        </p:nvSpPr>
        <p:spPr>
          <a:xfrm>
            <a:off x="443525" y="1207100"/>
            <a:ext cx="656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Dart is an object-oriented language with classes. Every object is an instance of a class, and all classes except </a:t>
            </a:r>
            <a:r>
              <a:rPr lang="en" sz="1300">
                <a:solidFill>
                  <a:srgbClr val="247777"/>
                </a:solidFill>
                <a:highlight>
                  <a:srgbClr val="FFFFFF"/>
                </a:highlight>
              </a:rPr>
              <a:t>Null</a:t>
            </a: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 descend from </a:t>
            </a:r>
            <a:r>
              <a:rPr lang="en" sz="1300">
                <a:solidFill>
                  <a:srgbClr val="0175C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Object</a:t>
            </a: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. </a:t>
            </a:r>
            <a:endParaRPr sz="1500"/>
          </a:p>
        </p:txBody>
      </p:sp>
      <p:pic>
        <p:nvPicPr>
          <p:cNvPr id="239" name="Google Shape;23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00" y="1407975"/>
            <a:ext cx="7858237" cy="304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Methods</a:t>
            </a:r>
            <a:endParaRPr/>
          </a:p>
        </p:txBody>
      </p:sp>
      <p:sp>
        <p:nvSpPr>
          <p:cNvPr id="245" name="Google Shape;245;p41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1"/>
          <p:cNvSpPr txBox="1"/>
          <p:nvPr/>
        </p:nvSpPr>
        <p:spPr>
          <a:xfrm>
            <a:off x="443525" y="1207100"/>
            <a:ext cx="6567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Methods are functions in class. </a:t>
            </a: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Instance methods on objects can access instance variables and </a:t>
            </a:r>
            <a:r>
              <a:rPr lang="en" sz="1300">
                <a:solidFill>
                  <a:srgbClr val="247777"/>
                </a:solidFill>
                <a:highlight>
                  <a:srgbClr val="FFFFFF"/>
                </a:highlight>
              </a:rPr>
              <a:t>this</a:t>
            </a: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. The </a:t>
            </a:r>
            <a:r>
              <a:rPr lang="en" sz="1300">
                <a:solidFill>
                  <a:srgbClr val="247777"/>
                </a:solidFill>
                <a:highlight>
                  <a:srgbClr val="FFFFFF"/>
                </a:highlight>
              </a:rPr>
              <a:t>distanceTo()</a:t>
            </a: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</a:rPr>
              <a:t> method in the following sample is an example of an instance method:</a:t>
            </a:r>
            <a:endParaRPr sz="1600"/>
          </a:p>
        </p:txBody>
      </p:sp>
      <p:pic>
        <p:nvPicPr>
          <p:cNvPr id="247" name="Google Shape;2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50" y="1529600"/>
            <a:ext cx="4963753" cy="30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Constructor</a:t>
            </a:r>
            <a:endParaRPr/>
          </a:p>
        </p:txBody>
      </p:sp>
      <p:sp>
        <p:nvSpPr>
          <p:cNvPr id="253" name="Google Shape;253;p42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2"/>
          <p:cNvSpPr txBox="1"/>
          <p:nvPr/>
        </p:nvSpPr>
        <p:spPr>
          <a:xfrm>
            <a:off x="443525" y="1207100"/>
            <a:ext cx="656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Constructor is an instance method that will be executed when the class is instantiated</a:t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Usually the name of constructor will be the same as its class.</a:t>
            </a:r>
            <a:endParaRPr sz="1300">
              <a:highlight>
                <a:srgbClr val="FFFFFF"/>
              </a:highlight>
            </a:endParaRPr>
          </a:p>
        </p:txBody>
      </p:sp>
      <p:pic>
        <p:nvPicPr>
          <p:cNvPr id="255" name="Google Shape;2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25" y="1273250"/>
            <a:ext cx="5551939" cy="323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</a:t>
            </a:r>
            <a:r>
              <a:rPr lang="en"/>
              <a:t>Extension</a:t>
            </a:r>
            <a:endParaRPr/>
          </a:p>
        </p:txBody>
      </p:sp>
      <p:sp>
        <p:nvSpPr>
          <p:cNvPr id="261" name="Google Shape;261;p43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3"/>
          <p:cNvSpPr txBox="1"/>
          <p:nvPr/>
        </p:nvSpPr>
        <p:spPr>
          <a:xfrm>
            <a:off x="479325" y="1070150"/>
            <a:ext cx="623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 </a:t>
            </a:r>
            <a:r>
              <a:rPr lang="en" sz="1200">
                <a:solidFill>
                  <a:srgbClr val="247777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en" sz="12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create a subclass, and </a:t>
            </a:r>
            <a:r>
              <a:rPr lang="en" sz="1200">
                <a:solidFill>
                  <a:srgbClr val="247777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en" sz="12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refer to the superclass:</a:t>
            </a:r>
            <a:endParaRPr/>
          </a:p>
        </p:txBody>
      </p:sp>
      <p:pic>
        <p:nvPicPr>
          <p:cNvPr id="263" name="Google Shape;2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00" y="1121250"/>
            <a:ext cx="5146875" cy="3591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/>
        </p:nvSpPr>
        <p:spPr>
          <a:xfrm>
            <a:off x="1100625" y="1911750"/>
            <a:ext cx="4208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Widgets (Stateless)</a:t>
            </a:r>
            <a:endParaRPr b="1" sz="3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Start your first program</a:t>
            </a:r>
            <a:endParaRPr/>
          </a:p>
        </p:txBody>
      </p:sp>
      <p:sp>
        <p:nvSpPr>
          <p:cNvPr id="274" name="Google Shape;274;p45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50" y="785550"/>
            <a:ext cx="4849900" cy="392157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5"/>
          <p:cNvSpPr txBox="1"/>
          <p:nvPr/>
        </p:nvSpPr>
        <p:spPr>
          <a:xfrm>
            <a:off x="4757200" y="1394975"/>
            <a:ext cx="4177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ain(): Where the app starts to run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MyApp: StatelessWidget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MaterialApp: A class(widget) to generate a material design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appbar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Why Flutter?</a:t>
            </a:r>
            <a:endParaRPr/>
          </a:p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 b="5291" l="1592" r="1882" t="6803"/>
          <a:stretch/>
        </p:blipFill>
        <p:spPr>
          <a:xfrm>
            <a:off x="1723476" y="1254825"/>
            <a:ext cx="5697049" cy="29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Start your first program</a:t>
            </a:r>
            <a:endParaRPr/>
          </a:p>
        </p:txBody>
      </p:sp>
      <p:sp>
        <p:nvSpPr>
          <p:cNvPr id="282" name="Google Shape;282;p46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50" y="785550"/>
            <a:ext cx="4849900" cy="392157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6"/>
          <p:cNvSpPr txBox="1"/>
          <p:nvPr/>
        </p:nvSpPr>
        <p:spPr>
          <a:xfrm>
            <a:off x="4757200" y="1394975"/>
            <a:ext cx="4177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main(): Where the app starts to run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MyApp: StatelessWidget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MaterialApp: A class(widget) to generate a material design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appbar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Text</a:t>
            </a:r>
            <a:endParaRPr/>
          </a:p>
        </p:txBody>
      </p:sp>
      <p:sp>
        <p:nvSpPr>
          <p:cNvPr id="290" name="Google Shape;290;p47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24" y="929850"/>
            <a:ext cx="5597425" cy="310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Text</a:t>
            </a:r>
            <a:endParaRPr/>
          </a:p>
        </p:txBody>
      </p:sp>
      <p:sp>
        <p:nvSpPr>
          <p:cNvPr id="297" name="Google Shape;297;p48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24" y="929850"/>
            <a:ext cx="5597425" cy="310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304" name="Google Shape;304;p49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7075"/>
            <a:ext cx="7695242" cy="323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5050" y="644979"/>
            <a:ext cx="9144003" cy="3531692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Button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5" y="608450"/>
            <a:ext cx="8366510" cy="323140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1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Button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1350" y="681850"/>
            <a:ext cx="8366510" cy="32314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2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Button</a:t>
            </a:r>
            <a:endParaRPr/>
          </a:p>
        </p:txBody>
      </p:sp>
      <p:pic>
        <p:nvPicPr>
          <p:cNvPr id="326" name="Google Shape;32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4925" y="347626"/>
            <a:ext cx="1508139" cy="92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3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Container</a:t>
            </a:r>
            <a:endParaRPr/>
          </a:p>
        </p:txBody>
      </p:sp>
      <p:sp>
        <p:nvSpPr>
          <p:cNvPr id="332" name="Google Shape;332;p53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50" y="810325"/>
            <a:ext cx="5507476" cy="352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Container</a:t>
            </a:r>
            <a:endParaRPr/>
          </a:p>
        </p:txBody>
      </p:sp>
      <p:sp>
        <p:nvSpPr>
          <p:cNvPr id="339" name="Google Shape;339;p54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75" y="900075"/>
            <a:ext cx="6144763" cy="323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 txBox="1"/>
          <p:nvPr>
            <p:ph type="title"/>
          </p:nvPr>
        </p:nvSpPr>
        <p:spPr>
          <a:xfrm>
            <a:off x="334894" y="5126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Column &amp; Row</a:t>
            </a:r>
            <a:endParaRPr/>
          </a:p>
        </p:txBody>
      </p:sp>
      <p:sp>
        <p:nvSpPr>
          <p:cNvPr id="346" name="Google Shape;346;p55"/>
          <p:cNvSpPr txBox="1"/>
          <p:nvPr/>
        </p:nvSpPr>
        <p:spPr>
          <a:xfrm>
            <a:off x="443525" y="1207100"/>
            <a:ext cx="62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2625"/>
            <a:ext cx="6276977" cy="401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334894" y="483797"/>
            <a:ext cx="82335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Benefits</a:t>
            </a:r>
            <a:endParaRPr sz="33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Good for MVP + Engaging Design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325" y="1443200"/>
            <a:ext cx="4541925" cy="2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25" y="593050"/>
            <a:ext cx="6284175" cy="41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6"/>
          <p:cNvSpPr txBox="1"/>
          <p:nvPr>
            <p:ph type="title"/>
          </p:nvPr>
        </p:nvSpPr>
        <p:spPr>
          <a:xfrm>
            <a:off x="349344" y="332097"/>
            <a:ext cx="8233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Expanded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7"/>
          <p:cNvSpPr txBox="1"/>
          <p:nvPr/>
        </p:nvSpPr>
        <p:spPr>
          <a:xfrm>
            <a:off x="1100625" y="1911750"/>
            <a:ext cx="4208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Firebase x Flutter</a:t>
            </a:r>
            <a:endParaRPr b="1"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By Raeveen Pasupathy</a:t>
            </a:r>
            <a:endParaRPr b="1" sz="11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59" name="Google Shape;35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675" y="794225"/>
            <a:ext cx="4208100" cy="31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>
            <p:ph type="title"/>
          </p:nvPr>
        </p:nvSpPr>
        <p:spPr>
          <a:xfrm>
            <a:off x="334894" y="483797"/>
            <a:ext cx="8233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What are we learning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5" name="Google Shape;365;p58"/>
          <p:cNvSpPr txBox="1"/>
          <p:nvPr/>
        </p:nvSpPr>
        <p:spPr>
          <a:xfrm>
            <a:off x="175250" y="1748250"/>
            <a:ext cx="53349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Google Sans"/>
              <a:buChar char="-"/>
            </a:pP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Getting started on Firebase Console.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Google Sans"/>
              <a:buChar char="-"/>
            </a:pPr>
            <a:r>
              <a:rPr lang="en" sz="1900">
                <a:latin typeface="Google Sans"/>
                <a:ea typeface="Google Sans"/>
                <a:cs typeface="Google Sans"/>
                <a:sym typeface="Google Sans"/>
              </a:rPr>
              <a:t>Authentication Flow in Flutter.</a:t>
            </a:r>
            <a:endParaRPr sz="19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Google Sans"/>
              <a:buChar char="-"/>
            </a:pP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Introducing FlutterFire.</a:t>
            </a:r>
            <a:endParaRPr sz="19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oogle Sans"/>
              <a:buChar char="-"/>
            </a:pP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Building a simple app with Firebase authentication.</a:t>
            </a:r>
            <a:endParaRPr sz="19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66" name="Google Shape;3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875" y="1320077"/>
            <a:ext cx="4785248" cy="223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/>
          <p:nvPr>
            <p:ph type="title"/>
          </p:nvPr>
        </p:nvSpPr>
        <p:spPr>
          <a:xfrm>
            <a:off x="334894" y="483797"/>
            <a:ext cx="8233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What is FlutterFire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2" name="Google Shape;372;p59"/>
          <p:cNvSpPr txBox="1"/>
          <p:nvPr/>
        </p:nvSpPr>
        <p:spPr>
          <a:xfrm>
            <a:off x="334900" y="1748250"/>
            <a:ext cx="53349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FlutterFire is a </a:t>
            </a:r>
            <a:r>
              <a:rPr b="1"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CLI tool </a:t>
            </a:r>
            <a:r>
              <a:rPr lang="en" sz="1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that allows you to seamlessly integrate Firebase with your Flutter app. </a:t>
            </a:r>
            <a:endParaRPr sz="19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 txBox="1"/>
          <p:nvPr>
            <p:ph type="title"/>
          </p:nvPr>
        </p:nvSpPr>
        <p:spPr>
          <a:xfrm>
            <a:off x="999550" y="60625"/>
            <a:ext cx="697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/>
              <a:t>Our Simple App (Final look)</a:t>
            </a:r>
            <a:endParaRPr/>
          </a:p>
        </p:txBody>
      </p:sp>
      <p:pic>
        <p:nvPicPr>
          <p:cNvPr id="378" name="Google Shape;37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88" y="676225"/>
            <a:ext cx="1735899" cy="360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138" y="676225"/>
            <a:ext cx="1735899" cy="360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1963" y="676225"/>
            <a:ext cx="1735899" cy="360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0313" y="676225"/>
            <a:ext cx="1735899" cy="360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334894" y="483797"/>
            <a:ext cx="82335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Benefits</a:t>
            </a:r>
            <a:endParaRPr sz="33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Faster QA Process - Native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025" y="2042462"/>
            <a:ext cx="1649325" cy="16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8025" y="2251336"/>
            <a:ext cx="2743725" cy="144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2200" y="2333975"/>
            <a:ext cx="1275150" cy="12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2375" y="2230199"/>
            <a:ext cx="1482725" cy="14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334894" y="483797"/>
            <a:ext cx="82335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300">
                <a:latin typeface="Google Sans"/>
                <a:ea typeface="Google Sans"/>
                <a:cs typeface="Google Sans"/>
                <a:sym typeface="Google Sans"/>
              </a:rPr>
              <a:t>Benefits</a:t>
            </a:r>
            <a:endParaRPr sz="33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Rapid App Development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5" name="Google Shape;105;p22"/>
          <p:cNvSpPr txBox="1"/>
          <p:nvPr>
            <p:ph type="title"/>
          </p:nvPr>
        </p:nvSpPr>
        <p:spPr>
          <a:xfrm>
            <a:off x="733925" y="3824200"/>
            <a:ext cx="1935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Data Type Control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6" name="Google Shape;106;p22"/>
          <p:cNvSpPr txBox="1"/>
          <p:nvPr>
            <p:ph type="title"/>
          </p:nvPr>
        </p:nvSpPr>
        <p:spPr>
          <a:xfrm>
            <a:off x="6889675" y="3821350"/>
            <a:ext cx="203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Dependencies Control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7" name="Google Shape;107;p22"/>
          <p:cNvSpPr txBox="1"/>
          <p:nvPr>
            <p:ph type="title"/>
          </p:nvPr>
        </p:nvSpPr>
        <p:spPr>
          <a:xfrm>
            <a:off x="4074100" y="3824200"/>
            <a:ext cx="128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Hot Reload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400" y="1896524"/>
            <a:ext cx="1000500" cy="1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75" y="1789575"/>
            <a:ext cx="671549" cy="6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425" y="2011775"/>
            <a:ext cx="769975" cy="7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5050" y="2502025"/>
            <a:ext cx="894350" cy="8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1313" y="1487150"/>
            <a:ext cx="3009576" cy="23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40323" y="1279275"/>
            <a:ext cx="1833775" cy="25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/>
        </p:nvSpPr>
        <p:spPr>
          <a:xfrm>
            <a:off x="1100625" y="1911750"/>
            <a:ext cx="4208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Introduction to Dart</a:t>
            </a:r>
            <a:endParaRPr b="1" sz="3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725" y="1851950"/>
            <a:ext cx="1439599" cy="14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idx="1" type="subTitle"/>
          </p:nvPr>
        </p:nvSpPr>
        <p:spPr>
          <a:xfrm>
            <a:off x="410869" y="1138228"/>
            <a:ext cx="8255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Where can we start?</a:t>
            </a:r>
            <a:endParaRPr/>
          </a:p>
        </p:txBody>
      </p:sp>
      <p:sp>
        <p:nvSpPr>
          <p:cNvPr id="125" name="Google Shape;125;p24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first program</a:t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000" y="1207103"/>
            <a:ext cx="6378932" cy="3354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idx="1" type="subTitle"/>
          </p:nvPr>
        </p:nvSpPr>
        <p:spPr>
          <a:xfrm>
            <a:off x="410869" y="1138228"/>
            <a:ext cx="8255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First Function</a:t>
            </a:r>
            <a:endParaRPr/>
          </a:p>
        </p:txBody>
      </p:sp>
      <p:sp>
        <p:nvSpPr>
          <p:cNvPr id="132" name="Google Shape;132;p25"/>
          <p:cNvSpPr txBox="1"/>
          <p:nvPr>
            <p:ph type="title"/>
          </p:nvPr>
        </p:nvSpPr>
        <p:spPr>
          <a:xfrm>
            <a:off x="334894" y="483797"/>
            <a:ext cx="823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Dart - </a:t>
            </a:r>
            <a:r>
              <a:rPr lang="en"/>
              <a:t>Hello World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50" y="1286303"/>
            <a:ext cx="8839204" cy="2900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